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80" r:id="rId9"/>
    <p:sldId id="262" r:id="rId10"/>
    <p:sldId id="264" r:id="rId11"/>
    <p:sldId id="265" r:id="rId12"/>
    <p:sldId id="281" r:id="rId13"/>
    <p:sldId id="263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73" r:id="rId22"/>
    <p:sldId id="28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8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485D6B-821D-4A6A-B726-BBA233A3804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485C0A-84B5-4AB2-A857-8FAEE375B845}" type="datetimeFigureOut">
              <a:rPr lang="en-GB" smtClean="0"/>
              <a:t>17/12/2013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iant241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543800" cy="31582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Four Things We Can Learn From Transactional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Tomlinson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Hungers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3200" dirty="0" smtClean="0"/>
              <a:t>Eric Berne (the creator of TA) stated that all human beings have three fundamental needs:</a:t>
            </a:r>
          </a:p>
          <a:p>
            <a:endParaRPr lang="en-GB" sz="3200" dirty="0"/>
          </a:p>
          <a:p>
            <a:r>
              <a:rPr lang="en-GB" sz="3200" dirty="0" smtClean="0"/>
              <a:t>Stimulation</a:t>
            </a:r>
          </a:p>
          <a:p>
            <a:endParaRPr lang="en-GB" sz="3200" dirty="0"/>
          </a:p>
          <a:p>
            <a:r>
              <a:rPr lang="en-GB" sz="3200" dirty="0" smtClean="0"/>
              <a:t>Structure (pattern and predictability)</a:t>
            </a:r>
          </a:p>
          <a:p>
            <a:endParaRPr lang="en-GB" sz="3200" dirty="0"/>
          </a:p>
          <a:p>
            <a:r>
              <a:rPr lang="en-GB" sz="3200" dirty="0" smtClean="0"/>
              <a:t>Recognition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41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 teachers we can provide these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Stimulation – what we ask a student to do can be a key factor in how they behave.  Easy, low demand tasks can lead to other sources of stimulation being sought, as can tasks that are too challenging.</a:t>
            </a:r>
          </a:p>
          <a:p>
            <a:endParaRPr lang="en-GB" sz="2400" dirty="0"/>
          </a:p>
          <a:p>
            <a:r>
              <a:rPr lang="en-GB" sz="2400" dirty="0" smtClean="0"/>
              <a:t>Structure – Vitally important!  The students crave this.  Without it they will feel unsure and unsafe.</a:t>
            </a:r>
          </a:p>
          <a:p>
            <a:endParaRPr lang="en-GB" sz="2400" dirty="0"/>
          </a:p>
          <a:p>
            <a:r>
              <a:rPr lang="en-GB" sz="2400" dirty="0" smtClean="0"/>
              <a:t>Recognition – stroke theory can help us understand this need.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51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important too!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How does structure keep you safe?  Good lesson planning with clear sections to lessons can help you feel confident.</a:t>
            </a:r>
          </a:p>
          <a:p>
            <a:endParaRPr lang="en-GB" sz="3600" dirty="0"/>
          </a:p>
          <a:p>
            <a:r>
              <a:rPr lang="en-GB" sz="3600" dirty="0" smtClean="0"/>
              <a:t>Recognition from tutors, mentors and students is important.  Ask for it!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24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Strokes are a “unit of recognition”</a:t>
            </a:r>
          </a:p>
          <a:p>
            <a:endParaRPr lang="en-GB" sz="2800" dirty="0"/>
          </a:p>
          <a:p>
            <a:r>
              <a:rPr lang="en-GB" sz="2800" dirty="0" smtClean="0"/>
              <a:t>All human beings crave strokes.  We want to feel “seen”.</a:t>
            </a:r>
          </a:p>
          <a:p>
            <a:endParaRPr lang="en-GB" sz="2800" dirty="0"/>
          </a:p>
          <a:p>
            <a:r>
              <a:rPr lang="en-GB" sz="2800" dirty="0" smtClean="0"/>
              <a:t>Positive strokes are best but negative strokes are better than no strokes at all.</a:t>
            </a:r>
          </a:p>
          <a:p>
            <a:endParaRPr lang="en-GB" sz="2800" dirty="0"/>
          </a:p>
          <a:p>
            <a:r>
              <a:rPr lang="en-GB" sz="2800" dirty="0" smtClean="0"/>
              <a:t>Strokes are one reason why solitary confinement in prison is the harshest punishment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79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strokes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904132"/>
              </p:ext>
            </p:extLst>
          </p:nvPr>
        </p:nvGraphicFramePr>
        <p:xfrm>
          <a:off x="457200" y="1600201"/>
          <a:ext cx="7499176" cy="49655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49588"/>
                <a:gridCol w="3749588"/>
              </a:tblGrid>
              <a:tr h="2191844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Positive Conditional</a:t>
                      </a:r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sz="2400" b="0" dirty="0" smtClean="0"/>
                        <a:t>“Your</a:t>
                      </a:r>
                      <a:r>
                        <a:rPr lang="en-GB" sz="2400" b="0" baseline="0" dirty="0" smtClean="0"/>
                        <a:t> work is very good”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Positive Unconditional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sz="2400" b="0" dirty="0" smtClean="0"/>
                        <a:t>“I’m really pleased to see you”</a:t>
                      </a:r>
                      <a:endParaRPr lang="en-GB" sz="2400" b="0" dirty="0"/>
                    </a:p>
                  </a:txBody>
                  <a:tcPr/>
                </a:tc>
              </a:tr>
              <a:tr h="25172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Negative Conditional</a:t>
                      </a:r>
                    </a:p>
                    <a:p>
                      <a:pPr algn="ctr"/>
                      <a:endParaRPr lang="en-GB" sz="3200" dirty="0" smtClean="0"/>
                    </a:p>
                    <a:p>
                      <a:pPr algn="l"/>
                      <a:r>
                        <a:rPr lang="en-GB" sz="2400" dirty="0" smtClean="0"/>
                        <a:t>“I’m</a:t>
                      </a:r>
                      <a:r>
                        <a:rPr lang="en-GB" sz="2400" baseline="0" dirty="0" smtClean="0"/>
                        <a:t> annoyed with how you are behaving in this lesson”</a:t>
                      </a:r>
                      <a:endParaRPr lang="en-GB" sz="2400" dirty="0" smtClean="0"/>
                    </a:p>
                    <a:p>
                      <a:pPr algn="ctr"/>
                      <a:endParaRPr lang="en-GB" sz="3200" dirty="0" smtClean="0"/>
                    </a:p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Negative Unconditional</a:t>
                      </a:r>
                    </a:p>
                    <a:p>
                      <a:pPr algn="ctr"/>
                      <a:endParaRPr lang="en-GB" sz="3200" dirty="0" smtClean="0"/>
                    </a:p>
                    <a:p>
                      <a:pPr algn="ctr"/>
                      <a:r>
                        <a:rPr lang="en-GB" sz="2400" dirty="0" smtClean="0"/>
                        <a:t>“You’re such an idiot”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can use this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Give positive strokes and make sure you give unconditional strokes as well as conditional ones.</a:t>
            </a:r>
          </a:p>
          <a:p>
            <a:endParaRPr lang="en-GB" sz="2800" dirty="0"/>
          </a:p>
          <a:p>
            <a:r>
              <a:rPr lang="en-GB" sz="2800" dirty="0" smtClean="0"/>
              <a:t>Give negative conditional strokes sparingly</a:t>
            </a:r>
          </a:p>
          <a:p>
            <a:endParaRPr lang="en-GB" sz="2800" dirty="0"/>
          </a:p>
          <a:p>
            <a:r>
              <a:rPr lang="en-GB" sz="2800" dirty="0" smtClean="0"/>
              <a:t>At all costs avoid negative unconditional strokes – they have  a huge impact and reinforce negative script beliefs.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2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GB" sz="6600" dirty="0"/>
              <a:t>“What you stroke is what you get”.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for you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Ask for strokes if you are not getting them.  It’s OK to ask for what you want!</a:t>
            </a:r>
          </a:p>
          <a:p>
            <a:endParaRPr lang="en-GB" sz="2800" dirty="0"/>
          </a:p>
          <a:p>
            <a:r>
              <a:rPr lang="en-GB" sz="2800" dirty="0" smtClean="0"/>
              <a:t>Notice the things you are doing well (self stroking is OK).</a:t>
            </a:r>
          </a:p>
          <a:p>
            <a:endParaRPr lang="en-GB" sz="2800" dirty="0"/>
          </a:p>
          <a:p>
            <a:r>
              <a:rPr lang="en-GB" sz="2800" dirty="0" smtClean="0"/>
              <a:t>If there are things not going well realise that the feedback you are getting is not about your worth as a human being but about how you performed in one particular lesson.</a:t>
            </a:r>
          </a:p>
        </p:txBody>
      </p:sp>
    </p:spTree>
    <p:extLst>
      <p:ext uri="{BB962C8B-B14F-4D97-AF65-F5344CB8AC3E}">
        <p14:creationId xmlns:p14="http://schemas.microsoft.com/office/powerpoint/2010/main" val="19370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During early years a child will form conclusions about himself, others and life.</a:t>
            </a:r>
          </a:p>
          <a:p>
            <a:endParaRPr lang="en-GB" dirty="0"/>
          </a:p>
          <a:p>
            <a:r>
              <a:rPr lang="en-GB" dirty="0" smtClean="0"/>
              <a:t>These conclusions form the basis of self concept and self esteem later in life</a:t>
            </a:r>
          </a:p>
          <a:p>
            <a:endParaRPr lang="en-GB" dirty="0"/>
          </a:p>
          <a:p>
            <a:r>
              <a:rPr lang="en-GB" dirty="0" smtClean="0"/>
              <a:t>Sometimes the messages received are negative or there may be a lack of positive</a:t>
            </a:r>
          </a:p>
          <a:p>
            <a:endParaRPr lang="en-GB" dirty="0"/>
          </a:p>
          <a:p>
            <a:r>
              <a:rPr lang="en-GB" dirty="0" smtClean="0"/>
              <a:t>In these cases the child looks for ways to ensure they get strokes by constructing a “script” </a:t>
            </a:r>
          </a:p>
          <a:p>
            <a:endParaRPr lang="en-GB" dirty="0"/>
          </a:p>
          <a:p>
            <a:r>
              <a:rPr lang="en-GB" dirty="0" smtClean="0"/>
              <a:t>These script messages are instructions on what to do to survive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1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“don’t” script messages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782619"/>
              </p:ext>
            </p:extLst>
          </p:nvPr>
        </p:nvGraphicFramePr>
        <p:xfrm>
          <a:off x="457200" y="1600200"/>
          <a:ext cx="7571184" cy="48531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85592"/>
                <a:gridCol w="3785592"/>
              </a:tblGrid>
              <a:tr h="914644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succeed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Grow Up</a:t>
                      </a:r>
                      <a:endParaRPr lang="en-GB" sz="2400" b="0" dirty="0"/>
                    </a:p>
                  </a:txBody>
                  <a:tcPr/>
                </a:tc>
              </a:tr>
              <a:tr h="1194558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Feel (express feelings)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/>
                        <a:t>Don’t Be You (Don’t Be The</a:t>
                      </a:r>
                      <a:r>
                        <a:rPr lang="en-GB" sz="2400" b="0" baseline="0" dirty="0" smtClean="0"/>
                        <a:t> Sex </a:t>
                      </a:r>
                      <a:r>
                        <a:rPr lang="en-GB" sz="2400" b="0" baseline="0" smtClean="0"/>
                        <a:t>You </a:t>
                      </a:r>
                      <a:r>
                        <a:rPr lang="en-GB" sz="2400" b="0" baseline="0" smtClean="0"/>
                        <a:t>Are)</a:t>
                      </a:r>
                      <a:endParaRPr lang="en-GB" sz="2400" b="0" dirty="0" smtClean="0"/>
                    </a:p>
                    <a:p>
                      <a:pPr algn="ctr"/>
                      <a:endParaRPr lang="en-GB" sz="2400" b="0" dirty="0"/>
                    </a:p>
                  </a:txBody>
                  <a:tcPr/>
                </a:tc>
              </a:tr>
              <a:tr h="914644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Be</a:t>
                      </a:r>
                      <a:r>
                        <a:rPr lang="en-GB" sz="2400" b="0" baseline="0" dirty="0" smtClean="0"/>
                        <a:t> Important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Do Anything (nothing you do is right)</a:t>
                      </a:r>
                      <a:endParaRPr lang="en-GB" sz="2400" b="0" dirty="0"/>
                    </a:p>
                  </a:txBody>
                  <a:tcPr/>
                </a:tc>
              </a:tr>
              <a:tr h="914644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Belong (Don’t Be</a:t>
                      </a:r>
                      <a:r>
                        <a:rPr lang="en-GB" sz="2400" b="0" baseline="0" dirty="0" smtClean="0"/>
                        <a:t> Close)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Exist (you are the cause</a:t>
                      </a:r>
                      <a:r>
                        <a:rPr lang="en-GB" sz="2400" b="0" baseline="0" dirty="0" smtClean="0"/>
                        <a:t> of all our misfortunes)</a:t>
                      </a:r>
                      <a:endParaRPr lang="en-GB" sz="2400" b="0" dirty="0"/>
                    </a:p>
                  </a:txBody>
                  <a:tcPr/>
                </a:tc>
              </a:tr>
              <a:tr h="914644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 Be A Child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(</a:t>
                      </a:r>
                      <a:r>
                        <a:rPr lang="en-GB" sz="2400" b="0" dirty="0" err="1" smtClean="0"/>
                        <a:t>Goulding</a:t>
                      </a:r>
                      <a:r>
                        <a:rPr lang="en-GB" sz="2400" b="0" dirty="0" smtClean="0"/>
                        <a:t> and </a:t>
                      </a:r>
                      <a:r>
                        <a:rPr lang="en-GB" sz="2400" b="0" dirty="0" err="1" smtClean="0"/>
                        <a:t>Goulding</a:t>
                      </a:r>
                      <a:r>
                        <a:rPr lang="en-GB" sz="2400" b="0" dirty="0" smtClean="0"/>
                        <a:t>)</a:t>
                      </a:r>
                      <a:endParaRPr lang="en-GB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1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Curriculum Manager for Science at </a:t>
            </a:r>
            <a:r>
              <a:rPr lang="en-GB" dirty="0" err="1" smtClean="0"/>
              <a:t>Lathom</a:t>
            </a:r>
            <a:r>
              <a:rPr lang="en-GB" dirty="0" smtClean="0"/>
              <a:t> High School, </a:t>
            </a:r>
            <a:r>
              <a:rPr lang="en-GB" dirty="0" err="1" smtClean="0"/>
              <a:t>Skelmersdale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Department received “Outstanding” in a subject specific inspection May 2011</a:t>
            </a:r>
          </a:p>
          <a:p>
            <a:endParaRPr lang="en-GB" dirty="0" smtClean="0"/>
          </a:p>
          <a:p>
            <a:r>
              <a:rPr lang="en-GB" dirty="0" smtClean="0"/>
              <a:t>Trained Curriculum Leaders for Science and Technology For The Teaching Leaders </a:t>
            </a:r>
            <a:r>
              <a:rPr lang="en-GB" dirty="0"/>
              <a:t>G</a:t>
            </a:r>
            <a:r>
              <a:rPr lang="en-GB" dirty="0" smtClean="0"/>
              <a:t>overnment Programme</a:t>
            </a:r>
          </a:p>
          <a:p>
            <a:endParaRPr lang="en-GB" dirty="0" smtClean="0"/>
          </a:p>
          <a:p>
            <a:r>
              <a:rPr lang="en-GB" dirty="0" smtClean="0"/>
              <a:t>Trained and practicing psychotherapist and couples counsellor</a:t>
            </a:r>
          </a:p>
          <a:p>
            <a:endParaRPr lang="en-GB" dirty="0" smtClean="0"/>
          </a:p>
          <a:p>
            <a:r>
              <a:rPr lang="en-GB" dirty="0" smtClean="0"/>
              <a:t>Worked with Edge Hill University for a very long time!  So seen many students.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can do as teachers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Provide a positive environment where the “don’t” messages can be challenged.</a:t>
            </a:r>
          </a:p>
          <a:p>
            <a:endParaRPr lang="en-GB" sz="3200" dirty="0"/>
          </a:p>
          <a:p>
            <a:r>
              <a:rPr lang="en-GB" sz="3200" dirty="0" smtClean="0"/>
              <a:t>Be aware that students may need to be gently encouraged to see that the messages are false.</a:t>
            </a:r>
          </a:p>
          <a:p>
            <a:endParaRPr lang="en-GB" sz="3200" dirty="0"/>
          </a:p>
          <a:p>
            <a:r>
              <a:rPr lang="en-GB" sz="3200" dirty="0" smtClean="0"/>
              <a:t>Realise that bad behaviour is nothing personal.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800" dirty="0" smtClean="0"/>
              <a:t>‘Children do not behave in a challenging way to be a problem, but as a solution to the problem’</a:t>
            </a:r>
          </a:p>
          <a:p>
            <a:pPr marL="114300" indent="0">
              <a:buNone/>
            </a:pPr>
            <a:endParaRPr lang="en-GB" sz="4800" dirty="0"/>
          </a:p>
          <a:p>
            <a:pPr marL="114300" indent="0">
              <a:buNone/>
            </a:pPr>
            <a:r>
              <a:rPr lang="en-GB" sz="3200" dirty="0" smtClean="0"/>
              <a:t>(</a:t>
            </a:r>
            <a:r>
              <a:rPr lang="en-GB" sz="3200" dirty="0" err="1" smtClean="0"/>
              <a:t>Hemmings</a:t>
            </a:r>
            <a:r>
              <a:rPr lang="en-GB" sz="3200" dirty="0" smtClean="0"/>
              <a:t>, 2003)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219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you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Notice which “don’t” messages you carry around with you.  Challenging them may bring up feelings for you but nobody ever died from having feelings.</a:t>
            </a:r>
          </a:p>
          <a:p>
            <a:endParaRPr lang="en-GB" sz="3200" dirty="0"/>
          </a:p>
          <a:p>
            <a:r>
              <a:rPr lang="en-GB" sz="3200" dirty="0" smtClean="0"/>
              <a:t>If you are struggling get help.  It may be from your tutor, mentor or friend.  If your script is really getting in the way then you might want to seek out a therapist.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29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3 P’s needed to counteract script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Permission</a:t>
            </a:r>
          </a:p>
          <a:p>
            <a:endParaRPr lang="en-GB" sz="4400" dirty="0"/>
          </a:p>
          <a:p>
            <a:r>
              <a:rPr lang="en-GB" sz="4400" dirty="0" smtClean="0"/>
              <a:t>Protection</a:t>
            </a:r>
          </a:p>
          <a:p>
            <a:endParaRPr lang="en-GB" sz="4400" dirty="0"/>
          </a:p>
          <a:p>
            <a:r>
              <a:rPr lang="en-GB" sz="4400" dirty="0" smtClean="0"/>
              <a:t>Potency</a:t>
            </a:r>
          </a:p>
        </p:txBody>
      </p:sp>
    </p:spTree>
    <p:extLst>
      <p:ext uri="{BB962C8B-B14F-4D97-AF65-F5344CB8AC3E}">
        <p14:creationId xmlns:p14="http://schemas.microsoft.com/office/powerpoint/2010/main" val="501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To go against script beliefs.  </a:t>
            </a:r>
            <a:r>
              <a:rPr lang="en-GB" sz="4000" dirty="0" err="1" smtClean="0"/>
              <a:t>Eg</a:t>
            </a:r>
            <a:r>
              <a:rPr lang="en-GB" sz="4000" dirty="0" smtClean="0"/>
              <a:t>.  Permission to challenge the “don’t think” script belief by coming up with their own answers in lessons (not having it reinforced by teacher giving the answers easily).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872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creation of an environment where a child feels safe.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2696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Giving the inspiration and empowerment to support growth and to help the students stand up for themselves.</a:t>
            </a:r>
          </a:p>
          <a:p>
            <a:endParaRPr lang="en-GB" sz="3600" dirty="0"/>
          </a:p>
          <a:p>
            <a:r>
              <a:rPr lang="en-GB" sz="3600" dirty="0" smtClean="0"/>
              <a:t>You are “in charge” and you know what you are doing!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318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Notable things I’ve left out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Ego states</a:t>
            </a:r>
          </a:p>
          <a:p>
            <a:endParaRPr lang="en-GB" sz="2800" dirty="0"/>
          </a:p>
          <a:p>
            <a:r>
              <a:rPr lang="en-GB" sz="2800" dirty="0" smtClean="0"/>
              <a:t>Transactional Analysis Proper</a:t>
            </a:r>
          </a:p>
          <a:p>
            <a:endParaRPr lang="en-GB" sz="2800" dirty="0"/>
          </a:p>
          <a:p>
            <a:r>
              <a:rPr lang="en-GB" sz="2800" dirty="0" smtClean="0"/>
              <a:t>Life Positions</a:t>
            </a:r>
          </a:p>
          <a:p>
            <a:endParaRPr lang="en-GB" sz="2800" dirty="0"/>
          </a:p>
          <a:p>
            <a:r>
              <a:rPr lang="en-GB" sz="2800" dirty="0" smtClean="0"/>
              <a:t>Passivity</a:t>
            </a:r>
          </a:p>
          <a:p>
            <a:endParaRPr lang="en-GB" sz="2800" dirty="0"/>
          </a:p>
          <a:p>
            <a:r>
              <a:rPr lang="en-GB" sz="2800" dirty="0" smtClean="0"/>
              <a:t>Time structuring and Game theory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79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Want to learn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Find these slides on iantomlinson.co.uk</a:t>
            </a:r>
          </a:p>
          <a:p>
            <a:pPr marL="114300" indent="0">
              <a:buNone/>
            </a:pPr>
            <a:endParaRPr lang="en-GB" sz="3600" dirty="0" smtClean="0"/>
          </a:p>
          <a:p>
            <a:r>
              <a:rPr lang="en-GB" sz="3600" dirty="0" smtClean="0"/>
              <a:t>Manchesterpsychotherapy.co.uk for more information on TA</a:t>
            </a:r>
          </a:p>
          <a:p>
            <a:endParaRPr lang="en-GB" sz="3600" dirty="0"/>
          </a:p>
          <a:p>
            <a:r>
              <a:rPr lang="en-GB" sz="3600" dirty="0" smtClean="0">
                <a:hlinkClick r:id="rId2"/>
              </a:rPr>
              <a:t>iant241@gmail.com</a:t>
            </a:r>
            <a:endParaRPr lang="en-GB" sz="3600" dirty="0" smtClean="0"/>
          </a:p>
          <a:p>
            <a:pPr marL="114300" indent="0">
              <a:buNone/>
            </a:pPr>
            <a:endParaRPr lang="en-GB" sz="3600" dirty="0" smtClean="0"/>
          </a:p>
          <a:p>
            <a:r>
              <a:rPr lang="en-GB" sz="3600" dirty="0" smtClean="0"/>
              <a:t>Best book: TA Today – Stewart and </a:t>
            </a:r>
            <a:r>
              <a:rPr lang="en-GB" sz="3600" dirty="0" err="1" smtClean="0"/>
              <a:t>Joines</a:t>
            </a:r>
            <a:endParaRPr lang="en-GB" sz="36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3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6600" dirty="0" smtClean="0"/>
              <a:t>Keeping our Humanity</a:t>
            </a:r>
            <a:endParaRPr lang="en-GB" sz="6600" dirty="0"/>
          </a:p>
        </p:txBody>
      </p:sp>
      <p:pic>
        <p:nvPicPr>
          <p:cNvPr id="1026" name="Picture 2" descr="C:\Users\Ian\Desktop\o-MICHAEL-GOVE-TERMINATOR-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8680"/>
            <a:ext cx="376847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Fundamentally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7200" dirty="0" smtClean="0"/>
              <a:t>Teaching is about </a:t>
            </a:r>
          </a:p>
          <a:p>
            <a:pPr marL="114300" indent="0" algn="ctr">
              <a:buNone/>
            </a:pPr>
            <a:r>
              <a:rPr lang="en-GB" sz="7200" i="1" u="sng" dirty="0" smtClean="0">
                <a:solidFill>
                  <a:srgbClr val="FF0000"/>
                </a:solidFill>
              </a:rPr>
              <a:t>relationships</a:t>
            </a:r>
            <a:endParaRPr lang="en-GB" sz="72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9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3600" dirty="0" smtClean="0"/>
              <a:t>“ …the most crucial and powerful learnings happen within the context of a positive and understanding relationship between teacher and learner.” (Temple, 1997)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38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Teachers are not just “technicians” delivering a predetermined curriculum.</a:t>
            </a:r>
          </a:p>
          <a:p>
            <a:endParaRPr lang="en-GB" sz="2800" dirty="0"/>
          </a:p>
          <a:p>
            <a:r>
              <a:rPr lang="en-GB" sz="2800" dirty="0" smtClean="0"/>
              <a:t>If relationships are so important then it must be important to understand how human beings relate to each other.</a:t>
            </a:r>
          </a:p>
          <a:p>
            <a:endParaRPr lang="en-GB" sz="2800" dirty="0"/>
          </a:p>
          <a:p>
            <a:r>
              <a:rPr lang="en-GB" sz="2800" dirty="0" smtClean="0"/>
              <a:t>Transactional Analysis is a good model to use to understand  and develop relationships and interactions (transactions).</a:t>
            </a:r>
            <a:endParaRPr lang="en-GB" sz="2800" dirty="0"/>
          </a:p>
        </p:txBody>
      </p:sp>
      <p:sp>
        <p:nvSpPr>
          <p:cNvPr id="4" name="Down Arrow 3"/>
          <p:cNvSpPr/>
          <p:nvPr/>
        </p:nvSpPr>
        <p:spPr>
          <a:xfrm>
            <a:off x="3707904" y="2564904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3707904" y="450912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7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principles of 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“I’m OK, you’re OK”</a:t>
            </a:r>
          </a:p>
          <a:p>
            <a:endParaRPr lang="en-GB" sz="4400" dirty="0"/>
          </a:p>
          <a:p>
            <a:r>
              <a:rPr lang="en-GB" sz="4400" dirty="0" smtClean="0"/>
              <a:t>Everyone can think</a:t>
            </a:r>
          </a:p>
          <a:p>
            <a:endParaRPr lang="en-GB" sz="4400" dirty="0"/>
          </a:p>
          <a:p>
            <a:r>
              <a:rPr lang="en-GB" sz="4400" dirty="0" smtClean="0"/>
              <a:t>Everyone can change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433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dirty="0" smtClean="0"/>
              <a:t>Think about how this information applies to you too.  This is about all of us, not just the children you teach.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624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TA ideas I’ve chosen for you today are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en-GB" sz="3600" dirty="0"/>
              <a:t>Psychological </a:t>
            </a:r>
            <a:r>
              <a:rPr lang="en-GB" sz="3600" dirty="0" smtClean="0"/>
              <a:t>hungers</a:t>
            </a:r>
          </a:p>
          <a:p>
            <a:endParaRPr lang="en-GB" sz="3600" dirty="0"/>
          </a:p>
          <a:p>
            <a:r>
              <a:rPr lang="en-GB" sz="3600" dirty="0" smtClean="0"/>
              <a:t>Strokes</a:t>
            </a:r>
          </a:p>
          <a:p>
            <a:endParaRPr lang="en-GB" sz="3600" dirty="0" smtClean="0"/>
          </a:p>
          <a:p>
            <a:r>
              <a:rPr lang="en-GB" sz="3600" dirty="0" smtClean="0"/>
              <a:t>Script</a:t>
            </a:r>
          </a:p>
          <a:p>
            <a:endParaRPr lang="en-GB" sz="3600" dirty="0" smtClean="0"/>
          </a:p>
          <a:p>
            <a:r>
              <a:rPr lang="en-GB" sz="3600" dirty="0" smtClean="0"/>
              <a:t>The 3 P,s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314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444</TotalTime>
  <Words>1009</Words>
  <Application>Microsoft Office PowerPoint</Application>
  <PresentationFormat>On-screen Show (4:3)</PresentationFormat>
  <Paragraphs>160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Four Things We Can Learn From Transactional Analysis</vt:lpstr>
      <vt:lpstr>Who am I?</vt:lpstr>
      <vt:lpstr>The Challenge …</vt:lpstr>
      <vt:lpstr>Fundamentally </vt:lpstr>
      <vt:lpstr>PowerPoint Presentation</vt:lpstr>
      <vt:lpstr>PowerPoint Presentation</vt:lpstr>
      <vt:lpstr>Basic principles of TA</vt:lpstr>
      <vt:lpstr>PowerPoint Presentation</vt:lpstr>
      <vt:lpstr>The TA ideas I’ve chosen for you today are …</vt:lpstr>
      <vt:lpstr>Psychological Hungers</vt:lpstr>
      <vt:lpstr>As teachers we can provide these</vt:lpstr>
      <vt:lpstr>You are important too!</vt:lpstr>
      <vt:lpstr>Strokes</vt:lpstr>
      <vt:lpstr>Types of strokes</vt:lpstr>
      <vt:lpstr>How we can use this …</vt:lpstr>
      <vt:lpstr>PowerPoint Presentation</vt:lpstr>
      <vt:lpstr>And for you …</vt:lpstr>
      <vt:lpstr>Script</vt:lpstr>
      <vt:lpstr>The “don’t” script messages</vt:lpstr>
      <vt:lpstr>What we can do as teachers …</vt:lpstr>
      <vt:lpstr>PowerPoint Presentation</vt:lpstr>
      <vt:lpstr>For you …</vt:lpstr>
      <vt:lpstr>The 3 P’s needed to counteract script …</vt:lpstr>
      <vt:lpstr>Permission</vt:lpstr>
      <vt:lpstr>Protection</vt:lpstr>
      <vt:lpstr>Potency</vt:lpstr>
      <vt:lpstr>Notable things I’ve left out …</vt:lpstr>
      <vt:lpstr>Want to learn more?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things We can Learn From TA</dc:title>
  <dc:creator>Ian</dc:creator>
  <cp:lastModifiedBy>Tomlinson</cp:lastModifiedBy>
  <cp:revision>26</cp:revision>
  <dcterms:created xsi:type="dcterms:W3CDTF">2013-12-14T15:57:01Z</dcterms:created>
  <dcterms:modified xsi:type="dcterms:W3CDTF">2013-12-17T09:34:06Z</dcterms:modified>
</cp:coreProperties>
</file>